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6" autoAdjust="0"/>
    <p:restoredTop sz="94660"/>
  </p:normalViewPr>
  <p:slideViewPr>
    <p:cSldViewPr snapToGrid="0">
      <p:cViewPr varScale="1">
        <p:scale>
          <a:sx n="91" d="100"/>
          <a:sy n="91" d="100"/>
        </p:scale>
        <p:origin x="76" y="2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10/11/2022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10/11/2022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10/11/2022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10/11/2022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10/11/2022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10/11/2022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10/11/2022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10/11/2022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10/11/2022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10/11/2022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10/11/2022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10/11/2022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dirty="0" err="1">
                <a:solidFill>
                  <a:schemeClr val="bg1"/>
                </a:solidFill>
              </a:rPr>
              <a:t>Akhaghi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endParaRPr lang="en-CA" sz="4400">
              <a:solidFill>
                <a:srgbClr val="FFFFFF"/>
              </a:solidFill>
            </a:endParaRPr>
          </a:p>
        </p:txBody>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three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a:t>
            </a:r>
            <a:r>
              <a:rPr lang="en-US" sz="1200" b="0" i="0">
                <a:effectLst/>
                <a:latin typeface="Times New Roman" panose="02020603050405020304" pitchFamily="18" charset="0"/>
                <a:cs typeface="Times New Roman" panose="02020603050405020304" pitchFamily="18" charset="0"/>
              </a:rPr>
              <a:t>Canada.</a:t>
            </a:r>
          </a:p>
          <a:p>
            <a:pPr marL="201168" lvl="1" indent="0" algn="just">
              <a:lnSpc>
                <a:spcPct val="100000"/>
              </a:lnSpc>
              <a:buNone/>
            </a:pPr>
            <a:r>
              <a:rPr lang="en-US" sz="1200" b="0" i="0">
                <a:effectLst/>
                <a:latin typeface="Times New Roman" panose="02020603050405020304" pitchFamily="18" charset="0"/>
                <a:cs typeface="Times New Roman" panose="02020603050405020304" pitchFamily="18" charset="0"/>
              </a:rPr>
              <a:t>As </a:t>
            </a:r>
            <a:r>
              <a:rPr lang="en-US" sz="1200" b="0" i="0" dirty="0">
                <a:effectLst/>
                <a:latin typeface="Times New Roman" panose="02020603050405020304" pitchFamily="18" charset="0"/>
                <a:cs typeface="Times New Roman" panose="02020603050405020304" pitchFamily="18" charset="0"/>
              </a:rPr>
              <a:t>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Vacancy and Vacancy per Square Footage</a:t>
            </a:r>
          </a:p>
        </p:txBody>
      </p:sp>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2"/>
          <a:stretch>
            <a:fillRect/>
          </a:stretch>
        </p:blipFill>
        <p:spPr>
          <a:xfrm>
            <a:off x="4890828" y="2750871"/>
            <a:ext cx="5939830" cy="2764831"/>
          </a:xfrm>
          <a:prstGeom prst="rect">
            <a:avLst/>
          </a:prstGeom>
        </p:spPr>
      </p:pic>
      <p:pic>
        <p:nvPicPr>
          <p:cNvPr id="4" name="Picture 3">
            <a:extLst>
              <a:ext uri="{FF2B5EF4-FFF2-40B4-BE49-F238E27FC236}">
                <a16:creationId xmlns:a16="http://schemas.microsoft.com/office/drawing/2014/main" id="{488DBE84-C480-FCDA-FBD5-E1954ADD2581}"/>
              </a:ext>
            </a:extLst>
          </p:cNvPr>
          <p:cNvPicPr>
            <a:picLocks noChangeAspect="1"/>
          </p:cNvPicPr>
          <p:nvPr/>
        </p:nvPicPr>
        <p:blipFill>
          <a:blip r:embed="rId3"/>
          <a:stretch>
            <a:fillRect/>
          </a:stretch>
        </p:blipFill>
        <p:spPr>
          <a:xfrm>
            <a:off x="4648609" y="49606"/>
            <a:ext cx="6424269" cy="2773773"/>
          </a:xfrm>
          <a:prstGeom prst="rect">
            <a:avLst/>
          </a:prstGeom>
        </p:spPr>
      </p:pic>
    </p:spTree>
    <p:extLst>
      <p:ext uri="{BB962C8B-B14F-4D97-AF65-F5344CB8AC3E}">
        <p14:creationId xmlns:p14="http://schemas.microsoft.com/office/powerpoint/2010/main" val="2466368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32ADE5B-46AF-1A9A-DD8E-283D44669FB5}"/>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Rents($) and Market Rent per Square Footage ($)</a:t>
            </a:r>
          </a:p>
        </p:txBody>
      </p:sp>
      <p:pic>
        <p:nvPicPr>
          <p:cNvPr id="5" name="Picture 4">
            <a:extLst>
              <a:ext uri="{FF2B5EF4-FFF2-40B4-BE49-F238E27FC236}">
                <a16:creationId xmlns:a16="http://schemas.microsoft.com/office/drawing/2014/main" id="{E52E2879-3070-E057-B2BA-1F40CC3B94EC}"/>
              </a:ext>
            </a:extLst>
          </p:cNvPr>
          <p:cNvPicPr>
            <a:picLocks noChangeAspect="1"/>
          </p:cNvPicPr>
          <p:nvPr/>
        </p:nvPicPr>
        <p:blipFill>
          <a:blip r:embed="rId2"/>
          <a:stretch>
            <a:fillRect/>
          </a:stretch>
        </p:blipFill>
        <p:spPr>
          <a:xfrm>
            <a:off x="4648609" y="0"/>
            <a:ext cx="7401704" cy="3189930"/>
          </a:xfrm>
          <a:prstGeom prst="rect">
            <a:avLst/>
          </a:prstGeom>
        </p:spPr>
      </p:pic>
      <p:pic>
        <p:nvPicPr>
          <p:cNvPr id="7" name="Picture 6">
            <a:extLst>
              <a:ext uri="{FF2B5EF4-FFF2-40B4-BE49-F238E27FC236}">
                <a16:creationId xmlns:a16="http://schemas.microsoft.com/office/drawing/2014/main" id="{1508FDDE-423E-69A7-0CFB-C1FBDAE4534B}"/>
              </a:ext>
            </a:extLst>
          </p:cNvPr>
          <p:cNvPicPr>
            <a:picLocks noChangeAspect="1"/>
          </p:cNvPicPr>
          <p:nvPr/>
        </p:nvPicPr>
        <p:blipFill>
          <a:blip r:embed="rId3"/>
          <a:stretch>
            <a:fillRect/>
          </a:stretch>
        </p:blipFill>
        <p:spPr>
          <a:xfrm>
            <a:off x="4648610" y="3203891"/>
            <a:ext cx="7537706" cy="3189931"/>
          </a:xfrm>
          <a:prstGeom prst="rect">
            <a:avLst/>
          </a:prstGeom>
        </p:spPr>
      </p:pic>
    </p:spTree>
    <p:extLst>
      <p:ext uri="{BB962C8B-B14F-4D97-AF65-F5344CB8AC3E}">
        <p14:creationId xmlns:p14="http://schemas.microsoft.com/office/powerpoint/2010/main" val="1836980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293</TotalTime>
  <Words>678</Words>
  <Application>Microsoft Office PowerPoint</Application>
  <PresentationFormat>Widescreen</PresentationFormat>
  <Paragraphs>35</Paragraphs>
  <Slides>11</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-apple-system</vt:lpstr>
      <vt:lpstr>Arial</vt:lpstr>
      <vt:lpstr>Calibri</vt:lpstr>
      <vt:lpstr>Times New Roman</vt:lpstr>
      <vt:lpstr>Tw Cen MT</vt:lpstr>
      <vt:lpstr>RetrospectVTI</vt:lpstr>
      <vt:lpstr>Commercial Real Estate Investment Analysis</vt:lpstr>
      <vt:lpstr>Project Proposal </vt:lpstr>
      <vt:lpstr>Project Proposal </vt:lpstr>
      <vt:lpstr>Availability and Vacancy</vt:lpstr>
      <vt:lpstr>Vacancy and Vacancy per Square Footage</vt:lpstr>
      <vt:lpstr>Occupancy at Delivery and Overall Occupancy Rate</vt:lpstr>
      <vt:lpstr>Market Rents($) and Market Rent per Square Footage ($)</vt:lpstr>
      <vt:lpstr>Market Rent ($) and Market Rent Growth Rate (%)</vt:lpstr>
      <vt:lpstr>Market Rent ($) and Ask Rent ($)</vt:lpstr>
      <vt:lpstr>Months on Market Vs Months to Lease Vs Months Vacant</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2</cp:revision>
  <dcterms:created xsi:type="dcterms:W3CDTF">2022-10-10T16:36:10Z</dcterms:created>
  <dcterms:modified xsi:type="dcterms:W3CDTF">2022-10-12T03:12:45Z</dcterms:modified>
</cp:coreProperties>
</file>